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57" r:id="rId4"/>
    <p:sldId id="272" r:id="rId5"/>
    <p:sldId id="258" r:id="rId6"/>
    <p:sldId id="263" r:id="rId7"/>
    <p:sldId id="261" r:id="rId8"/>
    <p:sldId id="270" r:id="rId9"/>
    <p:sldId id="259" r:id="rId10"/>
    <p:sldId id="264" r:id="rId11"/>
    <p:sldId id="265" r:id="rId12"/>
    <p:sldId id="262" r:id="rId13"/>
    <p:sldId id="274" r:id="rId14"/>
    <p:sldId id="273" r:id="rId15"/>
    <p:sldId id="260" r:id="rId16"/>
    <p:sldId id="26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4" d="100"/>
          <a:sy n="124" d="100"/>
        </p:scale>
        <p:origin x="41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7639411E-B0DA-44CB-97C9-EA18BAFC9CD8}" type="datetimeFigureOut">
              <a:rPr lang="en-US" smtClean="0"/>
              <a:t>9/24/2020</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C6F18A51-5760-4EF6-903F-4CBA3919ACA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39411E-B0DA-44CB-97C9-EA18BAFC9CD8}"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F18A51-5760-4EF6-903F-4CBA3919ACA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39411E-B0DA-44CB-97C9-EA18BAFC9CD8}"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F18A51-5760-4EF6-903F-4CBA3919ACA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39411E-B0DA-44CB-97C9-EA18BAFC9CD8}"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F18A51-5760-4EF6-903F-4CBA3919ACA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39411E-B0DA-44CB-97C9-EA18BAFC9CD8}"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F18A51-5760-4EF6-903F-4CBA3919ACA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639411E-B0DA-44CB-97C9-EA18BAFC9CD8}" type="datetimeFigureOut">
              <a:rPr lang="en-US" smtClean="0"/>
              <a:t>9/24/2020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F18A51-5760-4EF6-903F-4CBA3919ACA6}" type="slidenum">
              <a:rPr lang="en-US" smtClean="0"/>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639411E-B0DA-44CB-97C9-EA18BAFC9CD8}" type="datetimeFigureOut">
              <a:rPr lang="en-US" smtClean="0"/>
              <a:t>9/24/2020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F18A51-5760-4EF6-903F-4CBA3919ACA6}" type="slidenum">
              <a:rPr lang="en-US" smtClean="0"/>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39411E-B0DA-44CB-97C9-EA18BAFC9CD8}" type="datetimeFigureOut">
              <a:rPr lang="en-US" smtClean="0"/>
              <a:t>9/24/2020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F18A51-5760-4EF6-903F-4CBA3919ACA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39411E-B0DA-44CB-97C9-EA18BAFC9CD8}" type="datetimeFigureOut">
              <a:rPr lang="en-US" smtClean="0"/>
              <a:t>9/24/2020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F18A51-5760-4EF6-903F-4CBA3919ACA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7639411E-B0DA-44CB-97C9-EA18BAFC9CD8}" type="datetimeFigureOut">
              <a:rPr lang="en-US" smtClean="0"/>
              <a:t>9/24/2020</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C6F18A51-5760-4EF6-903F-4CBA3919ACA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7639411E-B0DA-44CB-97C9-EA18BAFC9CD8}" type="datetimeFigureOut">
              <a:rPr lang="en-US" smtClean="0"/>
              <a:t>9/24/2020</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C6F18A51-5760-4EF6-903F-4CBA3919ACA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7639411E-B0DA-44CB-97C9-EA18BAFC9CD8}" type="datetimeFigureOut">
              <a:rPr lang="en-US" smtClean="0"/>
              <a:t>9/24/2020</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C6F18A51-5760-4EF6-903F-4CBA3919ACA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oliveira@yonkerspublicschools.org" TargetMode="External"/><Relationship Id="rId2" Type="http://schemas.openxmlformats.org/officeDocument/2006/relationships/hyperlink" Target="mailto:mflaherty@yonkerspublicschools.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1600200"/>
            <a:ext cx="5723468" cy="1413225"/>
          </a:xfrm>
        </p:spPr>
        <p:txBody>
          <a:bodyPr>
            <a:normAutofit/>
          </a:bodyPr>
          <a:lstStyle/>
          <a:p>
            <a:r>
              <a:rPr lang="en-US" sz="3600" dirty="0" smtClean="0"/>
              <a:t>Welcome to 7</a:t>
            </a:r>
            <a:r>
              <a:rPr lang="en-US" sz="3600" baseline="30000" dirty="0" smtClean="0"/>
              <a:t>th</a:t>
            </a:r>
            <a:r>
              <a:rPr lang="en-US" sz="3600" dirty="0" smtClean="0"/>
              <a:t> Grade Social Studies and English</a:t>
            </a:r>
            <a:endParaRPr lang="en-US" sz="3600" dirty="0"/>
          </a:p>
        </p:txBody>
      </p:sp>
      <p:sp>
        <p:nvSpPr>
          <p:cNvPr id="3" name="Subtitle 2"/>
          <p:cNvSpPr>
            <a:spLocks noGrp="1"/>
          </p:cNvSpPr>
          <p:nvPr>
            <p:ph type="subTitle" idx="1"/>
          </p:nvPr>
        </p:nvSpPr>
        <p:spPr>
          <a:xfrm>
            <a:off x="1727200" y="3352800"/>
            <a:ext cx="5712179" cy="1907822"/>
          </a:xfrm>
        </p:spPr>
        <p:txBody>
          <a:bodyPr>
            <a:normAutofit/>
          </a:bodyPr>
          <a:lstStyle/>
          <a:p>
            <a:r>
              <a:rPr lang="en-US" b="1" dirty="0" smtClean="0"/>
              <a:t>Mrs. Flaherty – English</a:t>
            </a:r>
          </a:p>
          <a:p>
            <a:r>
              <a:rPr lang="en-US" b="1" dirty="0" smtClean="0">
                <a:hlinkClick r:id="rId2"/>
              </a:rPr>
              <a:t>mflaherty@yonkerspublicschools.org</a:t>
            </a:r>
            <a:r>
              <a:rPr lang="en-US" b="1" dirty="0" smtClean="0"/>
              <a:t> </a:t>
            </a:r>
          </a:p>
          <a:p>
            <a:r>
              <a:rPr lang="en-US" b="1" dirty="0" smtClean="0"/>
              <a:t>Mrs. Oliveira – Social Studies</a:t>
            </a:r>
            <a:endParaRPr lang="en-US" b="1" dirty="0"/>
          </a:p>
          <a:p>
            <a:r>
              <a:rPr lang="en-US" b="1" dirty="0" smtClean="0">
                <a:hlinkClick r:id="rId3"/>
              </a:rPr>
              <a:t>loliveira@yonkerspublicschools.org</a:t>
            </a:r>
            <a:r>
              <a:rPr lang="en-US" b="1" dirty="0" smtClean="0"/>
              <a:t> </a:t>
            </a:r>
            <a:endParaRPr lang="en-US" dirty="0"/>
          </a:p>
        </p:txBody>
      </p:sp>
    </p:spTree>
    <p:extLst>
      <p:ext uri="{BB962C8B-B14F-4D97-AF65-F5344CB8AC3E}">
        <p14:creationId xmlns:p14="http://schemas.microsoft.com/office/powerpoint/2010/main" val="6325143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a:t>
            </a:r>
            <a:r>
              <a:rPr lang="en-US" baseline="30000" dirty="0" smtClean="0"/>
              <a:t>th</a:t>
            </a:r>
            <a:r>
              <a:rPr lang="en-US" dirty="0" smtClean="0"/>
              <a:t> Grade Social Studies Grading</a:t>
            </a:r>
            <a:endParaRPr lang="en-US" dirty="0"/>
          </a:p>
        </p:txBody>
      </p:sp>
      <p:sp>
        <p:nvSpPr>
          <p:cNvPr id="3" name="Content Placeholder 2"/>
          <p:cNvSpPr>
            <a:spLocks noGrp="1"/>
          </p:cNvSpPr>
          <p:nvPr>
            <p:ph idx="1"/>
          </p:nvPr>
        </p:nvSpPr>
        <p:spPr/>
        <p:txBody>
          <a:bodyPr/>
          <a:lstStyle/>
          <a:p>
            <a:pPr algn="ctr"/>
            <a:r>
              <a:rPr lang="en-US" dirty="0"/>
              <a:t>Students are graded on a variety of </a:t>
            </a:r>
            <a:r>
              <a:rPr lang="en-US" dirty="0" smtClean="0"/>
              <a:t>criteria</a:t>
            </a:r>
          </a:p>
          <a:p>
            <a:pPr algn="ctr"/>
            <a:r>
              <a:rPr lang="en-US" dirty="0"/>
              <a:t> </a:t>
            </a:r>
            <a:r>
              <a:rPr lang="en-US" dirty="0" smtClean="0"/>
              <a:t>Total </a:t>
            </a:r>
            <a:r>
              <a:rPr lang="en-US" dirty="0"/>
              <a:t>point </a:t>
            </a:r>
            <a:r>
              <a:rPr lang="en-US" dirty="0" smtClean="0"/>
              <a:t>system </a:t>
            </a:r>
          </a:p>
          <a:p>
            <a:pPr algn="ctr"/>
            <a:r>
              <a:rPr lang="en-US" dirty="0" smtClean="0"/>
              <a:t>Each </a:t>
            </a:r>
            <a:r>
              <a:rPr lang="en-US" dirty="0"/>
              <a:t>assignment is worth a certain amount of points depending upon the kind of assignment and how much time is given to complete it</a:t>
            </a:r>
            <a:r>
              <a:rPr lang="en-US" dirty="0" smtClean="0"/>
              <a:t>. </a:t>
            </a:r>
            <a:endParaRPr lang="en-US" dirty="0"/>
          </a:p>
          <a:p>
            <a:pPr algn="ctr"/>
            <a:endParaRPr lang="en-US" dirty="0"/>
          </a:p>
        </p:txBody>
      </p:sp>
    </p:spTree>
    <p:extLst>
      <p:ext uri="{BB962C8B-B14F-4D97-AF65-F5344CB8AC3E}">
        <p14:creationId xmlns:p14="http://schemas.microsoft.com/office/powerpoint/2010/main" val="1073142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a:t>
            </a:r>
            <a:r>
              <a:rPr lang="en-US" baseline="30000" dirty="0" smtClean="0"/>
              <a:t>th</a:t>
            </a:r>
            <a:r>
              <a:rPr lang="en-US" dirty="0" smtClean="0"/>
              <a:t> Grade Social Studies Grading</a:t>
            </a:r>
            <a:endParaRPr lang="en-US" dirty="0"/>
          </a:p>
        </p:txBody>
      </p:sp>
      <p:sp>
        <p:nvSpPr>
          <p:cNvPr id="3" name="Content Placeholder 2"/>
          <p:cNvSpPr>
            <a:spLocks noGrp="1"/>
          </p:cNvSpPr>
          <p:nvPr>
            <p:ph idx="1"/>
          </p:nvPr>
        </p:nvSpPr>
        <p:spPr/>
        <p:txBody>
          <a:bodyPr>
            <a:normAutofit/>
          </a:bodyPr>
          <a:lstStyle/>
          <a:p>
            <a:r>
              <a:rPr lang="en-US" b="1" dirty="0"/>
              <a:t>Homework </a:t>
            </a:r>
            <a:r>
              <a:rPr lang="en-US" b="1" dirty="0" smtClean="0"/>
              <a:t>-</a:t>
            </a:r>
            <a:r>
              <a:rPr lang="en-US" dirty="0"/>
              <a:t> </a:t>
            </a:r>
            <a:r>
              <a:rPr lang="en-US" b="1" dirty="0" smtClean="0"/>
              <a:t>10</a:t>
            </a:r>
            <a:r>
              <a:rPr lang="en-US" b="1" dirty="0"/>
              <a:t>-20 </a:t>
            </a:r>
            <a:r>
              <a:rPr lang="en-US" b="1" dirty="0" smtClean="0"/>
              <a:t>points</a:t>
            </a:r>
            <a:endParaRPr lang="en-US" dirty="0"/>
          </a:p>
          <a:p>
            <a:r>
              <a:rPr lang="en-US" b="1" dirty="0" smtClean="0"/>
              <a:t>Classwork</a:t>
            </a:r>
            <a:r>
              <a:rPr lang="en-US" dirty="0" smtClean="0"/>
              <a:t>- </a:t>
            </a:r>
            <a:r>
              <a:rPr lang="en-US" b="1" dirty="0" smtClean="0"/>
              <a:t>10</a:t>
            </a:r>
            <a:r>
              <a:rPr lang="en-US" b="1" dirty="0"/>
              <a:t>-20 points</a:t>
            </a:r>
            <a:endParaRPr lang="en-US" dirty="0"/>
          </a:p>
          <a:p>
            <a:r>
              <a:rPr lang="en-US" b="1" dirty="0" smtClean="0"/>
              <a:t>Quizzes</a:t>
            </a:r>
            <a:r>
              <a:rPr lang="en-US" dirty="0"/>
              <a:t>-</a:t>
            </a:r>
            <a:r>
              <a:rPr lang="en-US" b="1" dirty="0" smtClean="0"/>
              <a:t>5</a:t>
            </a:r>
            <a:r>
              <a:rPr lang="en-US" b="1" dirty="0"/>
              <a:t>-30 </a:t>
            </a:r>
            <a:r>
              <a:rPr lang="en-US" b="1" dirty="0" smtClean="0"/>
              <a:t>points</a:t>
            </a:r>
          </a:p>
          <a:p>
            <a:r>
              <a:rPr lang="en-US" b="1" dirty="0" err="1" smtClean="0"/>
              <a:t>Nearpod</a:t>
            </a:r>
            <a:r>
              <a:rPr lang="en-US" b="1" dirty="0" smtClean="0"/>
              <a:t> Participation 2-5 points</a:t>
            </a:r>
            <a:endParaRPr lang="en-US" b="1" dirty="0"/>
          </a:p>
        </p:txBody>
      </p:sp>
    </p:spTree>
    <p:extLst>
      <p:ext uri="{BB962C8B-B14F-4D97-AF65-F5344CB8AC3E}">
        <p14:creationId xmlns:p14="http://schemas.microsoft.com/office/powerpoint/2010/main" val="333320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Technology: Communication and Instruction  </a:t>
            </a:r>
            <a:endParaRPr lang="en-US" dirty="0"/>
          </a:p>
        </p:txBody>
      </p:sp>
      <p:sp>
        <p:nvSpPr>
          <p:cNvPr id="3" name="Content Placeholder 2"/>
          <p:cNvSpPr>
            <a:spLocks noGrp="1"/>
          </p:cNvSpPr>
          <p:nvPr>
            <p:ph idx="1"/>
          </p:nvPr>
        </p:nvSpPr>
        <p:spPr>
          <a:xfrm>
            <a:off x="1095023" y="2035307"/>
            <a:ext cx="7210776" cy="3970469"/>
          </a:xfrm>
        </p:spPr>
        <p:txBody>
          <a:bodyPr>
            <a:normAutofit fontScale="77500" lnSpcReduction="20000"/>
          </a:bodyPr>
          <a:lstStyle/>
          <a:p>
            <a:r>
              <a:rPr lang="en-US" sz="2500" b="1" u="sng" dirty="0" smtClean="0"/>
              <a:t>Microsoft Teams </a:t>
            </a:r>
            <a:r>
              <a:rPr lang="en-US" sz="2500" dirty="0" smtClean="0"/>
              <a:t>(the app works best!) – interactive platform that allows for teachers to directly instruct, collaborate and provide class materials and assignments to students.  </a:t>
            </a:r>
          </a:p>
          <a:p>
            <a:pPr lvl="2"/>
            <a:r>
              <a:rPr lang="en-US" sz="2500" dirty="0" smtClean="0"/>
              <a:t>Students will submit most of their work in their </a:t>
            </a:r>
            <a:r>
              <a:rPr lang="en-US" sz="2500" b="1" u="sng" dirty="0"/>
              <a:t>Assignments</a:t>
            </a:r>
            <a:r>
              <a:rPr lang="en-US" sz="2500" dirty="0"/>
              <a:t> sections </a:t>
            </a:r>
            <a:r>
              <a:rPr lang="en-US" sz="2500" dirty="0" smtClean="0"/>
              <a:t>or in their </a:t>
            </a:r>
            <a:r>
              <a:rPr lang="en-US" sz="2500" b="1" u="sng" dirty="0" smtClean="0"/>
              <a:t>Class Notebooks </a:t>
            </a:r>
            <a:r>
              <a:rPr lang="en-US" sz="2500" dirty="0" smtClean="0"/>
              <a:t>on Teams.  </a:t>
            </a:r>
          </a:p>
          <a:p>
            <a:pPr lvl="2"/>
            <a:r>
              <a:rPr lang="en-US" sz="2500" dirty="0" smtClean="0"/>
              <a:t>Teachers will use the </a:t>
            </a:r>
            <a:r>
              <a:rPr lang="en-US" sz="2500" b="1" u="sng" dirty="0" smtClean="0"/>
              <a:t>General Posts</a:t>
            </a:r>
            <a:r>
              <a:rPr lang="en-US" sz="2500" dirty="0" smtClean="0"/>
              <a:t> section to provide daily instructional agendas and objectives.  </a:t>
            </a:r>
          </a:p>
          <a:p>
            <a:pPr lvl="2"/>
            <a:r>
              <a:rPr lang="en-US" sz="2500" dirty="0" smtClean="0"/>
              <a:t>Students can use the </a:t>
            </a:r>
            <a:r>
              <a:rPr lang="en-US" sz="2500" b="1" u="sng" dirty="0" smtClean="0"/>
              <a:t>Chat</a:t>
            </a:r>
            <a:r>
              <a:rPr lang="en-US" sz="2500" u="sng" dirty="0" smtClean="0"/>
              <a:t> </a:t>
            </a:r>
            <a:r>
              <a:rPr lang="en-US" sz="2500" dirty="0" smtClean="0"/>
              <a:t>feature to privately message their teachers regarding any issues they may have.  </a:t>
            </a:r>
          </a:p>
          <a:p>
            <a:r>
              <a:rPr lang="en-US" sz="2500" b="1" u="sng" dirty="0" smtClean="0"/>
              <a:t>Remind</a:t>
            </a:r>
            <a:r>
              <a:rPr lang="en-US" sz="2500" dirty="0" smtClean="0"/>
              <a:t> – Parent, teacher and student app that allows for teachers to alert parents and students of upcoming assignments and events.  Each class has their own section to join by code.  </a:t>
            </a:r>
          </a:p>
          <a:p>
            <a:r>
              <a:rPr lang="en-US" sz="2500" b="1" u="sng" dirty="0"/>
              <a:t>Microsoft 365 Outlook </a:t>
            </a:r>
            <a:r>
              <a:rPr lang="en-US" sz="2500" dirty="0"/>
              <a:t>– student, teacher and administrator emails.</a:t>
            </a:r>
          </a:p>
          <a:p>
            <a:endParaRPr lang="en-US" sz="2500" dirty="0" smtClean="0"/>
          </a:p>
          <a:p>
            <a:endParaRPr lang="en-US" dirty="0"/>
          </a:p>
        </p:txBody>
      </p:sp>
    </p:spTree>
    <p:extLst>
      <p:ext uri="{BB962C8B-B14F-4D97-AF65-F5344CB8AC3E}">
        <p14:creationId xmlns:p14="http://schemas.microsoft.com/office/powerpoint/2010/main" val="701487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5911" y="1219200"/>
            <a:ext cx="5723468" cy="1218490"/>
          </a:xfrm>
        </p:spPr>
        <p:txBody>
          <a:bodyPr>
            <a:normAutofit/>
          </a:bodyPr>
          <a:lstStyle/>
          <a:p>
            <a:r>
              <a:rPr lang="en-US" sz="3600" dirty="0" smtClean="0"/>
              <a:t>7</a:t>
            </a:r>
            <a:r>
              <a:rPr lang="en-US" sz="3600" baseline="30000" dirty="0" smtClean="0"/>
              <a:t>th</a:t>
            </a:r>
            <a:r>
              <a:rPr lang="en-US" sz="3600" dirty="0" smtClean="0"/>
              <a:t> Grade Remind App Codes:</a:t>
            </a:r>
            <a:endParaRPr lang="en-US" sz="3600" dirty="0"/>
          </a:p>
        </p:txBody>
      </p:sp>
      <p:sp>
        <p:nvSpPr>
          <p:cNvPr id="3" name="Subtitle 2"/>
          <p:cNvSpPr>
            <a:spLocks noGrp="1"/>
          </p:cNvSpPr>
          <p:nvPr>
            <p:ph type="subTitle" idx="1"/>
          </p:nvPr>
        </p:nvSpPr>
        <p:spPr>
          <a:xfrm>
            <a:off x="1727200" y="2590800"/>
            <a:ext cx="5712179" cy="2669822"/>
          </a:xfrm>
        </p:spPr>
        <p:txBody>
          <a:bodyPr>
            <a:normAutofit fontScale="92500" lnSpcReduction="20000"/>
          </a:bodyPr>
          <a:lstStyle/>
          <a:p>
            <a:pPr fontAlgn="base"/>
            <a:r>
              <a:rPr lang="en-US" dirty="0"/>
              <a:t>Please download the Remind app and use the codes to stay in contact:</a:t>
            </a:r>
          </a:p>
          <a:p>
            <a:pPr fontAlgn="base"/>
            <a:r>
              <a:rPr lang="en-US" dirty="0"/>
              <a:t>@</a:t>
            </a:r>
            <a:r>
              <a:rPr lang="en-US" dirty="0" smtClean="0"/>
              <a:t>mflaherty7 </a:t>
            </a:r>
            <a:r>
              <a:rPr lang="en-US" dirty="0"/>
              <a:t>— English </a:t>
            </a:r>
          </a:p>
          <a:p>
            <a:pPr fontAlgn="base"/>
            <a:r>
              <a:rPr lang="en-US" dirty="0"/>
              <a:t>@</a:t>
            </a:r>
            <a:r>
              <a:rPr lang="en-US" dirty="0" smtClean="0"/>
              <a:t>jpiccoli7 </a:t>
            </a:r>
            <a:r>
              <a:rPr lang="en-US" dirty="0"/>
              <a:t>-- math</a:t>
            </a:r>
          </a:p>
          <a:p>
            <a:pPr fontAlgn="base"/>
            <a:r>
              <a:rPr lang="en-US" dirty="0" smtClean="0"/>
              <a:t>@8b2fef4 </a:t>
            </a:r>
            <a:r>
              <a:rPr lang="en-US" dirty="0"/>
              <a:t>-- science</a:t>
            </a:r>
          </a:p>
          <a:p>
            <a:pPr fontAlgn="base"/>
            <a:r>
              <a:rPr lang="en-US" dirty="0" smtClean="0"/>
              <a:t>@d89a94 </a:t>
            </a:r>
            <a:r>
              <a:rPr lang="en-US" dirty="0"/>
              <a:t>-- social studies</a:t>
            </a:r>
          </a:p>
          <a:p>
            <a:pPr fontAlgn="base"/>
            <a:r>
              <a:rPr lang="en-US" dirty="0"/>
              <a:t>@</a:t>
            </a:r>
            <a:r>
              <a:rPr lang="en-US" dirty="0" smtClean="0"/>
              <a:t>bcozzalih7 – health</a:t>
            </a:r>
          </a:p>
          <a:p>
            <a:pPr fontAlgn="base"/>
            <a:r>
              <a:rPr lang="en-US" dirty="0" smtClean="0"/>
              <a:t>@kellerpe7 – </a:t>
            </a:r>
            <a:r>
              <a:rPr lang="en-US" smtClean="0"/>
              <a:t>physical education</a:t>
            </a:r>
            <a:endParaRPr lang="en-US" dirty="0"/>
          </a:p>
          <a:p>
            <a:endParaRPr lang="en-US" dirty="0"/>
          </a:p>
        </p:txBody>
      </p:sp>
    </p:spTree>
    <p:extLst>
      <p:ext uri="{BB962C8B-B14F-4D97-AF65-F5344CB8AC3E}">
        <p14:creationId xmlns:p14="http://schemas.microsoft.com/office/powerpoint/2010/main" val="244392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Technology: </a:t>
            </a:r>
            <a:r>
              <a:rPr lang="en-US" dirty="0" smtClean="0"/>
              <a:t>Apps for Content and Assessment </a:t>
            </a:r>
            <a:endParaRPr lang="en-US" dirty="0"/>
          </a:p>
        </p:txBody>
      </p:sp>
      <p:sp>
        <p:nvSpPr>
          <p:cNvPr id="6" name="Content Placeholder 5"/>
          <p:cNvSpPr>
            <a:spLocks noGrp="1"/>
          </p:cNvSpPr>
          <p:nvPr>
            <p:ph sz="quarter" idx="13"/>
          </p:nvPr>
        </p:nvSpPr>
        <p:spPr>
          <a:xfrm>
            <a:off x="1395966" y="2209800"/>
            <a:ext cx="3200400" cy="3810000"/>
          </a:xfrm>
        </p:spPr>
        <p:txBody>
          <a:bodyPr>
            <a:normAutofit fontScale="25000" lnSpcReduction="20000"/>
          </a:bodyPr>
          <a:lstStyle/>
          <a:p>
            <a:pPr marL="0" indent="0">
              <a:buNone/>
            </a:pPr>
            <a:endParaRPr lang="en-US" sz="4300" dirty="0"/>
          </a:p>
          <a:p>
            <a:pPr lvl="1"/>
            <a:endParaRPr lang="en-US" sz="5600" b="1" u="sng" dirty="0" smtClean="0"/>
          </a:p>
          <a:p>
            <a:pPr lvl="1"/>
            <a:endParaRPr lang="en-US" sz="5600" b="1" u="sng" dirty="0"/>
          </a:p>
          <a:p>
            <a:pPr lvl="1"/>
            <a:endParaRPr lang="en-US" sz="5600" b="1" u="sng" dirty="0" smtClean="0"/>
          </a:p>
          <a:p>
            <a:pPr lvl="1"/>
            <a:endParaRPr lang="en-US" sz="5600" b="1" u="sng" dirty="0"/>
          </a:p>
          <a:p>
            <a:pPr lvl="1"/>
            <a:r>
              <a:rPr lang="en-US" sz="5600" b="1" u="sng" dirty="0" err="1" smtClean="0"/>
              <a:t>Nearpod</a:t>
            </a:r>
            <a:r>
              <a:rPr lang="en-US" sz="5600" dirty="0" smtClean="0"/>
              <a:t> – Interactive instructional software that delivers lessons, videos, classwork and assessments.</a:t>
            </a:r>
          </a:p>
          <a:p>
            <a:pPr lvl="1"/>
            <a:r>
              <a:rPr lang="en-US" sz="5600" b="1" u="sng" dirty="0" smtClean="0"/>
              <a:t>Quill</a:t>
            </a:r>
            <a:r>
              <a:rPr lang="en-US" sz="5600" b="1" dirty="0" smtClean="0"/>
              <a:t> </a:t>
            </a:r>
            <a:r>
              <a:rPr lang="en-US" sz="5600" dirty="0"/>
              <a:t>– A grammar diagnostic app that gives students the opportunity to target and practice areas of writing weakness. </a:t>
            </a:r>
          </a:p>
          <a:p>
            <a:pPr lvl="1"/>
            <a:r>
              <a:rPr lang="en-US" sz="5600" b="1" u="sng" dirty="0" err="1"/>
              <a:t>CommonLit</a:t>
            </a:r>
            <a:r>
              <a:rPr lang="en-US" sz="5600" dirty="0"/>
              <a:t> – A literacy app in which students are assigned readings where they must answer guided and comprehension questions</a:t>
            </a:r>
            <a:r>
              <a:rPr lang="en-US" sz="5600" dirty="0" smtClean="0"/>
              <a:t>.</a:t>
            </a:r>
            <a:endParaRPr lang="en-US" sz="5600" dirty="0"/>
          </a:p>
        </p:txBody>
      </p:sp>
      <p:sp>
        <p:nvSpPr>
          <p:cNvPr id="7" name="Content Placeholder 6"/>
          <p:cNvSpPr>
            <a:spLocks noGrp="1"/>
          </p:cNvSpPr>
          <p:nvPr>
            <p:ph sz="quarter" idx="14"/>
          </p:nvPr>
        </p:nvSpPr>
        <p:spPr>
          <a:xfrm>
            <a:off x="4859868" y="3048000"/>
            <a:ext cx="3200400" cy="3605212"/>
          </a:xfrm>
        </p:spPr>
        <p:txBody>
          <a:bodyPr>
            <a:normAutofit fontScale="25000" lnSpcReduction="20000"/>
          </a:bodyPr>
          <a:lstStyle/>
          <a:p>
            <a:pPr lvl="1"/>
            <a:r>
              <a:rPr lang="en-US" sz="5600" b="1" u="sng" dirty="0"/>
              <a:t>CASTLE</a:t>
            </a:r>
            <a:r>
              <a:rPr lang="en-US" sz="5600" dirty="0"/>
              <a:t> – An online web-based instructional service that provides review and content in math, science, English and social studies.</a:t>
            </a:r>
          </a:p>
          <a:p>
            <a:pPr lvl="1"/>
            <a:r>
              <a:rPr lang="en-US" sz="5600" b="1" u="sng" dirty="0" err="1"/>
              <a:t>Quizizz</a:t>
            </a:r>
            <a:r>
              <a:rPr lang="en-US" sz="5600" dirty="0"/>
              <a:t> – A gamified quiz app that allows students to review and also can give teachers the opportunity to test students’ content knowledge.</a:t>
            </a:r>
          </a:p>
          <a:p>
            <a:pPr lvl="1"/>
            <a:r>
              <a:rPr lang="en-US" sz="5600" b="1" u="sng" dirty="0" err="1"/>
              <a:t>BrainPop</a:t>
            </a:r>
            <a:r>
              <a:rPr lang="en-US" sz="5600" dirty="0"/>
              <a:t> – An animated educational site for kids that gives students an introduction to content while testing their knowledge of what they have learned.</a:t>
            </a:r>
          </a:p>
          <a:p>
            <a:endParaRPr lang="en-US" dirty="0"/>
          </a:p>
          <a:p>
            <a:endParaRPr lang="en-US" dirty="0"/>
          </a:p>
          <a:p>
            <a:endParaRPr lang="en-US" dirty="0"/>
          </a:p>
        </p:txBody>
      </p:sp>
      <p:sp>
        <p:nvSpPr>
          <p:cNvPr id="10" name="Rectangle 9"/>
          <p:cNvSpPr/>
          <p:nvPr/>
        </p:nvSpPr>
        <p:spPr>
          <a:xfrm>
            <a:off x="1828800" y="1999623"/>
            <a:ext cx="5943600" cy="1200329"/>
          </a:xfrm>
          <a:prstGeom prst="rect">
            <a:avLst/>
          </a:prstGeom>
        </p:spPr>
        <p:txBody>
          <a:bodyPr wrap="square">
            <a:spAutoFit/>
          </a:bodyPr>
          <a:lstStyle/>
          <a:p>
            <a:r>
              <a:rPr lang="en-US" b="1" u="sng" dirty="0"/>
              <a:t>CLEVER</a:t>
            </a:r>
            <a:r>
              <a:rPr lang="en-US" dirty="0"/>
              <a:t> – Website where students have a </a:t>
            </a:r>
            <a:r>
              <a:rPr lang="en-US" b="1" i="1" u="sng" dirty="0"/>
              <a:t>single sign-on </a:t>
            </a:r>
            <a:r>
              <a:rPr lang="en-US" dirty="0"/>
              <a:t>to access all of the following apps and resources; students need to know their 6 digit ID number and password to sign in to Clever:</a:t>
            </a:r>
          </a:p>
        </p:txBody>
      </p:sp>
    </p:spTree>
    <p:extLst>
      <p:ext uri="{BB962C8B-B14F-4D97-AF65-F5344CB8AC3E}">
        <p14:creationId xmlns:p14="http://schemas.microsoft.com/office/powerpoint/2010/main" val="1584749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Reading and Writing Expectations Across the Curriculum</a:t>
            </a:r>
            <a:br>
              <a:rPr lang="en-US" sz="3200" dirty="0" smtClean="0"/>
            </a:br>
            <a:endParaRPr lang="en-US" sz="3200" dirty="0"/>
          </a:p>
        </p:txBody>
      </p:sp>
      <p:sp>
        <p:nvSpPr>
          <p:cNvPr id="3" name="Content Placeholder 2"/>
          <p:cNvSpPr>
            <a:spLocks noGrp="1"/>
          </p:cNvSpPr>
          <p:nvPr>
            <p:ph idx="1"/>
          </p:nvPr>
        </p:nvSpPr>
        <p:spPr/>
        <p:txBody>
          <a:bodyPr>
            <a:normAutofit/>
          </a:bodyPr>
          <a:lstStyle/>
          <a:p>
            <a:pPr algn="ctr"/>
            <a:r>
              <a:rPr lang="en-US" dirty="0" smtClean="0"/>
              <a:t>Annotating based on genre (fiction vs. nonfiction).</a:t>
            </a:r>
          </a:p>
          <a:p>
            <a:pPr algn="ctr"/>
            <a:r>
              <a:rPr lang="en-US" dirty="0" smtClean="0"/>
              <a:t>Critical evaluation of texts and synthesizing information amongst sources.</a:t>
            </a:r>
          </a:p>
          <a:p>
            <a:pPr algn="ctr"/>
            <a:r>
              <a:rPr lang="en-US" dirty="0" smtClean="0"/>
              <a:t>Analyzing for presence and use of literary devices, sequencing, author’s purpose and point of view, and development of ideas.</a:t>
            </a:r>
          </a:p>
          <a:p>
            <a:pPr algn="ctr"/>
            <a:r>
              <a:rPr lang="en-US" dirty="0" smtClean="0"/>
              <a:t>Analyzing the relationship between primary and secondary sources of the same topic</a:t>
            </a:r>
          </a:p>
          <a:p>
            <a:pPr algn="ctr"/>
            <a:endParaRPr lang="en-US" dirty="0"/>
          </a:p>
        </p:txBody>
      </p:sp>
    </p:spTree>
    <p:extLst>
      <p:ext uri="{BB962C8B-B14F-4D97-AF65-F5344CB8AC3E}">
        <p14:creationId xmlns:p14="http://schemas.microsoft.com/office/powerpoint/2010/main" val="2301613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Reading and Writing Across </a:t>
            </a:r>
            <a:r>
              <a:rPr lang="en-US" smtClean="0"/>
              <a:t>the Curriculum</a:t>
            </a:r>
            <a:endParaRPr lang="en-US" dirty="0"/>
          </a:p>
        </p:txBody>
      </p:sp>
      <p:sp>
        <p:nvSpPr>
          <p:cNvPr id="3" name="Content Placeholder 2"/>
          <p:cNvSpPr>
            <a:spLocks noGrp="1"/>
          </p:cNvSpPr>
          <p:nvPr>
            <p:ph idx="1"/>
          </p:nvPr>
        </p:nvSpPr>
        <p:spPr/>
        <p:txBody>
          <a:bodyPr>
            <a:normAutofit fontScale="92500"/>
          </a:bodyPr>
          <a:lstStyle/>
          <a:p>
            <a:pPr algn="ctr"/>
            <a:r>
              <a:rPr lang="en-US" dirty="0" smtClean="0"/>
              <a:t>Distinguish among fact, opinion and reasoned judgment in a text</a:t>
            </a:r>
          </a:p>
          <a:p>
            <a:pPr algn="ctr"/>
            <a:r>
              <a:rPr lang="en-US" dirty="0" smtClean="0"/>
              <a:t>Writing </a:t>
            </a:r>
            <a:r>
              <a:rPr lang="en-US" dirty="0"/>
              <a:t>cohesive TSC paragraphs that address a prompt or question with relevant, text-based evidence.</a:t>
            </a:r>
          </a:p>
          <a:p>
            <a:pPr algn="ctr"/>
            <a:r>
              <a:rPr lang="en-US" dirty="0"/>
              <a:t>Planning and writing extended responses (essays) based on a common Written Response Rubric.  Extended responses should prove a thesis and be fully-developed with text based evidence used in support of a claim.  </a:t>
            </a:r>
          </a:p>
          <a:p>
            <a:pPr algn="ctr"/>
            <a:endParaRPr lang="en-US" dirty="0"/>
          </a:p>
          <a:p>
            <a:pPr algn="ctr"/>
            <a:endParaRPr lang="en-US" dirty="0"/>
          </a:p>
        </p:txBody>
      </p:sp>
    </p:spTree>
    <p:extLst>
      <p:ext uri="{BB962C8B-B14F-4D97-AF65-F5344CB8AC3E}">
        <p14:creationId xmlns:p14="http://schemas.microsoft.com/office/powerpoint/2010/main" val="1389111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Partners in Education</a:t>
            </a:r>
            <a:endParaRPr lang="en-US" dirty="0"/>
          </a:p>
        </p:txBody>
      </p:sp>
      <p:sp>
        <p:nvSpPr>
          <p:cNvPr id="3" name="Content Placeholder 2"/>
          <p:cNvSpPr>
            <a:spLocks noGrp="1"/>
          </p:cNvSpPr>
          <p:nvPr>
            <p:ph idx="1"/>
          </p:nvPr>
        </p:nvSpPr>
        <p:spPr/>
        <p:txBody>
          <a:bodyPr>
            <a:normAutofit/>
          </a:bodyPr>
          <a:lstStyle/>
          <a:p>
            <a:pPr marL="0" indent="0" algn="ctr">
              <a:buNone/>
            </a:pPr>
            <a:r>
              <a:rPr lang="en-US" dirty="0" smtClean="0"/>
              <a:t>“At the end of the day, the most overwhelming key to a child’s success is the positive involvement of parents.”</a:t>
            </a:r>
          </a:p>
          <a:p>
            <a:pPr marL="0" indent="0" algn="ctr">
              <a:buNone/>
            </a:pPr>
            <a:r>
              <a:rPr lang="en-US" dirty="0" smtClean="0"/>
              <a:t>-Jane D. Hull</a:t>
            </a:r>
          </a:p>
          <a:p>
            <a:pPr marL="0" indent="0" algn="ctr">
              <a:buNone/>
            </a:pPr>
            <a:r>
              <a:rPr lang="en-US" i="1" dirty="0" smtClean="0"/>
              <a:t>We welcome your support and are looking forward to continuing our partnership in helping your children reach their goals! </a:t>
            </a:r>
          </a:p>
          <a:p>
            <a:pPr marL="0" indent="0">
              <a:buNone/>
            </a:pPr>
            <a:endParaRPr lang="en-US" dirty="0"/>
          </a:p>
        </p:txBody>
      </p:sp>
    </p:spTree>
    <p:extLst>
      <p:ext uri="{BB962C8B-B14F-4D97-AF65-F5344CB8AC3E}">
        <p14:creationId xmlns:p14="http://schemas.microsoft.com/office/powerpoint/2010/main" val="381323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Routines, Procedures &amp; Policies</a:t>
            </a:r>
            <a:endParaRPr lang="en-US" dirty="0"/>
          </a:p>
        </p:txBody>
      </p:sp>
      <p:sp>
        <p:nvSpPr>
          <p:cNvPr id="3" name="Content Placeholder 2"/>
          <p:cNvSpPr>
            <a:spLocks noGrp="1"/>
          </p:cNvSpPr>
          <p:nvPr>
            <p:ph idx="1"/>
          </p:nvPr>
        </p:nvSpPr>
        <p:spPr/>
        <p:txBody>
          <a:bodyPr>
            <a:normAutofit fontScale="92500" lnSpcReduction="10000"/>
          </a:bodyPr>
          <a:lstStyle/>
          <a:p>
            <a:pPr algn="ctr"/>
            <a:r>
              <a:rPr lang="en-US" b="1" u="sng" dirty="0" smtClean="0"/>
              <a:t>Work </a:t>
            </a:r>
            <a:r>
              <a:rPr lang="en-US" b="1" u="sng" dirty="0"/>
              <a:t>and </a:t>
            </a:r>
            <a:r>
              <a:rPr lang="en-US" b="1" u="sng" dirty="0" smtClean="0"/>
              <a:t>Grading </a:t>
            </a:r>
            <a:r>
              <a:rPr lang="en-US" dirty="0" smtClean="0"/>
              <a:t>– </a:t>
            </a:r>
            <a:r>
              <a:rPr lang="en-US" sz="1700" dirty="0" smtClean="0"/>
              <a:t>Class work or homework is assigned daily.  Students are responsible for submitting assignments on time unless there are extenuating circumstances or accommodations that have been communicated prior to the due date.  Otherwise, no late work will be accepted.</a:t>
            </a:r>
          </a:p>
          <a:p>
            <a:pPr algn="ctr"/>
            <a:r>
              <a:rPr lang="en-US" b="1" u="sng" dirty="0" smtClean="0"/>
              <a:t>Teams Expectations </a:t>
            </a:r>
            <a:r>
              <a:rPr lang="en-US" dirty="0" smtClean="0"/>
              <a:t>– </a:t>
            </a:r>
            <a:r>
              <a:rPr lang="en-US" sz="1600" dirty="0" smtClean="0"/>
              <a:t>Students are expected to sign in to their meetings on time, be respectful, take notes, pay attention and ask questions!  We will work as hard as we can to make our meetings engaging.</a:t>
            </a:r>
          </a:p>
          <a:p>
            <a:pPr algn="ctr"/>
            <a:r>
              <a:rPr lang="en-US" b="1" u="sng" dirty="0" smtClean="0"/>
              <a:t>Student Responsibility</a:t>
            </a:r>
            <a:r>
              <a:rPr lang="en-US" dirty="0" smtClean="0"/>
              <a:t> </a:t>
            </a:r>
            <a:r>
              <a:rPr lang="en-US" sz="1600" dirty="0" smtClean="0"/>
              <a:t>– Now more than ever, we are encouraging students to take initiative with their own learning.  Please remind your children to reach out to us via chat or email with ANY questions they may have.  Students are expected to keep track of their progress and grades via PowerSchool. </a:t>
            </a:r>
          </a:p>
        </p:txBody>
      </p:sp>
    </p:spTree>
    <p:extLst>
      <p:ext uri="{BB962C8B-B14F-4D97-AF65-F5344CB8AC3E}">
        <p14:creationId xmlns:p14="http://schemas.microsoft.com/office/powerpoint/2010/main" val="2957407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Microsoft Teams English Expectations Template | PosterMyW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762000"/>
            <a:ext cx="5638800" cy="533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162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7</a:t>
            </a:r>
            <a:r>
              <a:rPr lang="en-US" baseline="30000" dirty="0" smtClean="0"/>
              <a:t>th</a:t>
            </a:r>
            <a:r>
              <a:rPr lang="en-US" dirty="0" smtClean="0"/>
              <a:t> Grade English</a:t>
            </a:r>
            <a:endParaRPr lang="en-US" dirty="0"/>
          </a:p>
        </p:txBody>
      </p:sp>
      <p:sp>
        <p:nvSpPr>
          <p:cNvPr id="5" name="Content Placeholder 4"/>
          <p:cNvSpPr>
            <a:spLocks noGrp="1"/>
          </p:cNvSpPr>
          <p:nvPr>
            <p:ph idx="1"/>
          </p:nvPr>
        </p:nvSpPr>
        <p:spPr>
          <a:xfrm>
            <a:off x="1463040" y="1828800"/>
            <a:ext cx="6196405" cy="3894269"/>
          </a:xfrm>
        </p:spPr>
        <p:txBody>
          <a:bodyPr>
            <a:normAutofit fontScale="70000" lnSpcReduction="20000"/>
          </a:bodyPr>
          <a:lstStyle/>
          <a:p>
            <a:pPr algn="ctr"/>
            <a:r>
              <a:rPr lang="en-US" dirty="0"/>
              <a:t>The 7</a:t>
            </a:r>
            <a:r>
              <a:rPr lang="en-US" baseline="30000" dirty="0"/>
              <a:t>th</a:t>
            </a:r>
            <a:r>
              <a:rPr lang="en-US" dirty="0"/>
              <a:t> grade English Language Arts curriculum focuses on themes of maturity, responsibility and identity. </a:t>
            </a:r>
            <a:endParaRPr lang="en-US" dirty="0" smtClean="0"/>
          </a:p>
          <a:p>
            <a:pPr algn="ctr"/>
            <a:r>
              <a:rPr lang="en-US" dirty="0" smtClean="0"/>
              <a:t>Students </a:t>
            </a:r>
            <a:r>
              <a:rPr lang="en-US" dirty="0"/>
              <a:t>will produce a writing portfolio </a:t>
            </a:r>
            <a:r>
              <a:rPr lang="en-US" dirty="0" smtClean="0"/>
              <a:t>through writing workshop including </a:t>
            </a:r>
            <a:r>
              <a:rPr lang="en-US" dirty="0"/>
              <a:t>various writing samples, narratives, literary analysis, biographical sketches and creative writing pieces related to the literature studied.  </a:t>
            </a:r>
            <a:endParaRPr lang="en-US" dirty="0" smtClean="0"/>
          </a:p>
          <a:p>
            <a:pPr algn="ctr"/>
            <a:r>
              <a:rPr lang="en-US" dirty="0" smtClean="0"/>
              <a:t>Throughout </a:t>
            </a:r>
            <a:r>
              <a:rPr lang="en-US" dirty="0"/>
              <a:t>the curriculum, students will be introduced to reading, writing and research skills that will prepare </a:t>
            </a:r>
            <a:r>
              <a:rPr lang="en-US" dirty="0" smtClean="0"/>
              <a:t>them for </a:t>
            </a:r>
            <a:r>
              <a:rPr lang="en-US" dirty="0"/>
              <a:t>the 8</a:t>
            </a:r>
            <a:r>
              <a:rPr lang="en-US" baseline="30000" dirty="0"/>
              <a:t>th</a:t>
            </a:r>
            <a:r>
              <a:rPr lang="en-US" dirty="0"/>
              <a:t> grade curriculum.  </a:t>
            </a:r>
            <a:endParaRPr lang="en-US" dirty="0" smtClean="0"/>
          </a:p>
          <a:p>
            <a:pPr algn="ctr"/>
            <a:r>
              <a:rPr lang="en-US" dirty="0" smtClean="0"/>
              <a:t>On their journey from 7</a:t>
            </a:r>
            <a:r>
              <a:rPr lang="en-US" baseline="30000" dirty="0" smtClean="0"/>
              <a:t>th</a:t>
            </a:r>
            <a:r>
              <a:rPr lang="en-US" dirty="0" smtClean="0"/>
              <a:t> to 8</a:t>
            </a:r>
            <a:r>
              <a:rPr lang="en-US" baseline="30000" dirty="0" smtClean="0"/>
              <a:t>th</a:t>
            </a:r>
            <a:r>
              <a:rPr lang="en-US" dirty="0" smtClean="0"/>
              <a:t> grade, students will develop their critical reading skills and their expressive writing techniques.  The </a:t>
            </a:r>
            <a:r>
              <a:rPr lang="en-US" dirty="0"/>
              <a:t>main focus of our literature study will be on the following topics:</a:t>
            </a:r>
          </a:p>
          <a:p>
            <a:pPr marL="0" indent="0" algn="ctr">
              <a:buNone/>
            </a:pPr>
            <a:r>
              <a:rPr lang="en-US" b="1" dirty="0"/>
              <a:t>What does it mean to be mature and responsible in our society?  </a:t>
            </a:r>
            <a:endParaRPr lang="en-US" dirty="0"/>
          </a:p>
          <a:p>
            <a:pPr marL="0" indent="0" algn="ctr">
              <a:buNone/>
            </a:pPr>
            <a:r>
              <a:rPr lang="en-US" b="1" dirty="0"/>
              <a:t>How does one’s society affect their maturity, responsibility and growth?</a:t>
            </a:r>
            <a:endParaRPr lang="en-US" dirty="0"/>
          </a:p>
          <a:p>
            <a:endParaRPr lang="en-US" dirty="0"/>
          </a:p>
        </p:txBody>
      </p:sp>
    </p:spTree>
    <p:extLst>
      <p:ext uri="{BB962C8B-B14F-4D97-AF65-F5344CB8AC3E}">
        <p14:creationId xmlns:p14="http://schemas.microsoft.com/office/powerpoint/2010/main" val="2739621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a:t>
            </a:r>
            <a:r>
              <a:rPr lang="en-US" baseline="30000" dirty="0" smtClean="0"/>
              <a:t>th</a:t>
            </a:r>
            <a:r>
              <a:rPr lang="en-US" dirty="0" smtClean="0"/>
              <a:t> Grade English </a:t>
            </a:r>
            <a:br>
              <a:rPr lang="en-US" dirty="0" smtClean="0"/>
            </a:br>
            <a:r>
              <a:rPr lang="en-US" dirty="0" smtClean="0"/>
              <a:t>Grading Policy</a:t>
            </a:r>
            <a:endParaRPr lang="en-US" dirty="0"/>
          </a:p>
        </p:txBody>
      </p:sp>
      <p:sp>
        <p:nvSpPr>
          <p:cNvPr id="3" name="Content Placeholder 2"/>
          <p:cNvSpPr>
            <a:spLocks noGrp="1"/>
          </p:cNvSpPr>
          <p:nvPr>
            <p:ph idx="1"/>
          </p:nvPr>
        </p:nvSpPr>
        <p:spPr/>
        <p:txBody>
          <a:bodyPr>
            <a:normAutofit/>
          </a:bodyPr>
          <a:lstStyle/>
          <a:p>
            <a:pPr lvl="0" algn="ctr"/>
            <a:r>
              <a:rPr lang="en-US" dirty="0"/>
              <a:t>tests, essays, projects </a:t>
            </a:r>
            <a:endParaRPr lang="en-US" dirty="0" smtClean="0"/>
          </a:p>
          <a:p>
            <a:pPr lvl="0" algn="ctr"/>
            <a:r>
              <a:rPr lang="en-US" dirty="0" smtClean="0"/>
              <a:t>homework </a:t>
            </a:r>
          </a:p>
          <a:p>
            <a:pPr lvl="0" algn="ctr"/>
            <a:r>
              <a:rPr lang="en-US" dirty="0" smtClean="0"/>
              <a:t>classwork/quizzes </a:t>
            </a:r>
          </a:p>
          <a:p>
            <a:pPr marL="0" lvl="0" indent="0" algn="ctr">
              <a:buNone/>
            </a:pPr>
            <a:r>
              <a:rPr lang="en-US" sz="1600" dirty="0" smtClean="0"/>
              <a:t>(total points; not weighted categories)</a:t>
            </a:r>
          </a:p>
          <a:p>
            <a:pPr marL="0" lvl="0" indent="0" algn="ctr">
              <a:buNone/>
            </a:pPr>
            <a:r>
              <a:rPr lang="en-US" sz="2200" i="1" dirty="0" smtClean="0"/>
              <a:t>**</a:t>
            </a:r>
            <a:r>
              <a:rPr lang="en-US" sz="2200" i="1" dirty="0"/>
              <a:t>Homework is not assigned every night; Any homework assignments assigned are necessary to either reinforce class work or  prepare students for an upcoming topic.**</a:t>
            </a:r>
          </a:p>
          <a:p>
            <a:pPr algn="ctr"/>
            <a:endParaRPr lang="en-US" dirty="0"/>
          </a:p>
        </p:txBody>
      </p:sp>
    </p:spTree>
    <p:extLst>
      <p:ext uri="{BB962C8B-B14F-4D97-AF65-F5344CB8AC3E}">
        <p14:creationId xmlns:p14="http://schemas.microsoft.com/office/powerpoint/2010/main" val="2343724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Literary Works</a:t>
            </a:r>
            <a:endParaRPr lang="en-US" dirty="0"/>
          </a:p>
        </p:txBody>
      </p:sp>
      <p:sp>
        <p:nvSpPr>
          <p:cNvPr id="3" name="Content Placeholder 2"/>
          <p:cNvSpPr>
            <a:spLocks noGrp="1"/>
          </p:cNvSpPr>
          <p:nvPr>
            <p:ph idx="1"/>
          </p:nvPr>
        </p:nvSpPr>
        <p:spPr/>
        <p:txBody>
          <a:bodyPr>
            <a:normAutofit fontScale="92500" lnSpcReduction="10000"/>
          </a:bodyPr>
          <a:lstStyle/>
          <a:p>
            <a:pPr algn="ctr"/>
            <a:r>
              <a:rPr lang="en-US" dirty="0" smtClean="0"/>
              <a:t>Short Stories</a:t>
            </a:r>
          </a:p>
          <a:p>
            <a:pPr algn="ctr"/>
            <a:r>
              <a:rPr lang="en-US" dirty="0" smtClean="0"/>
              <a:t>Poetry</a:t>
            </a:r>
          </a:p>
          <a:p>
            <a:pPr algn="ctr"/>
            <a:r>
              <a:rPr lang="en-US" u="sng" dirty="0" smtClean="0"/>
              <a:t>A Long Walk to Water</a:t>
            </a:r>
            <a:r>
              <a:rPr lang="en-US" dirty="0" smtClean="0"/>
              <a:t> by Linda Sue Park</a:t>
            </a:r>
          </a:p>
          <a:p>
            <a:pPr algn="ctr"/>
            <a:r>
              <a:rPr lang="en-US" u="sng" dirty="0" smtClean="0"/>
              <a:t>The Outsiders</a:t>
            </a:r>
            <a:r>
              <a:rPr lang="en-US" dirty="0" smtClean="0"/>
              <a:t> by S. E. Hinton</a:t>
            </a:r>
          </a:p>
          <a:p>
            <a:pPr algn="ctr"/>
            <a:r>
              <a:rPr lang="en-US" u="sng" dirty="0" smtClean="0"/>
              <a:t>Refugee</a:t>
            </a:r>
            <a:r>
              <a:rPr lang="en-US" dirty="0" smtClean="0"/>
              <a:t> by Alan Gratz (time permitting)</a:t>
            </a:r>
            <a:endParaRPr lang="en-US" u="sng" dirty="0" smtClean="0"/>
          </a:p>
          <a:p>
            <a:pPr algn="ctr"/>
            <a:r>
              <a:rPr lang="en-US" dirty="0" smtClean="0"/>
              <a:t>Topic Study: Communication and Technology (nonfiction articles and resources)</a:t>
            </a:r>
          </a:p>
          <a:p>
            <a:pPr algn="ctr"/>
            <a:r>
              <a:rPr lang="en-US" dirty="0" smtClean="0"/>
              <a:t>Various selections and current events articles used for supplemental integration amongst units.</a:t>
            </a:r>
            <a:endParaRPr lang="en-US" dirty="0"/>
          </a:p>
        </p:txBody>
      </p:sp>
    </p:spTree>
    <p:extLst>
      <p:ext uri="{BB962C8B-B14F-4D97-AF65-F5344CB8AC3E}">
        <p14:creationId xmlns:p14="http://schemas.microsoft.com/office/powerpoint/2010/main" val="4146627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5911" y="1219200"/>
            <a:ext cx="5723468" cy="914400"/>
          </a:xfrm>
        </p:spPr>
        <p:txBody>
          <a:bodyPr/>
          <a:lstStyle/>
          <a:p>
            <a:r>
              <a:rPr lang="en-US" dirty="0" smtClean="0"/>
              <a:t>Writing Workshop</a:t>
            </a:r>
            <a:endParaRPr lang="en-US" dirty="0"/>
          </a:p>
        </p:txBody>
      </p:sp>
      <p:sp>
        <p:nvSpPr>
          <p:cNvPr id="3" name="Subtitle 2"/>
          <p:cNvSpPr>
            <a:spLocks noGrp="1"/>
          </p:cNvSpPr>
          <p:nvPr>
            <p:ph type="subTitle" idx="1"/>
          </p:nvPr>
        </p:nvSpPr>
        <p:spPr>
          <a:xfrm>
            <a:off x="1727200" y="2057400"/>
            <a:ext cx="5712179" cy="3203222"/>
          </a:xfrm>
        </p:spPr>
        <p:txBody>
          <a:bodyPr>
            <a:normAutofit fontScale="32500" lnSpcReduction="20000"/>
          </a:bodyPr>
          <a:lstStyle/>
          <a:p>
            <a:pPr marL="342900" indent="-342900">
              <a:buFont typeface="Arial" panose="020B0604020202020204" pitchFamily="34" charset="0"/>
              <a:buChar char="•"/>
            </a:pPr>
            <a:r>
              <a:rPr lang="en-US" sz="4500" dirty="0"/>
              <a:t>Writing genre is introduced through a modeled text and/or reading.</a:t>
            </a:r>
          </a:p>
          <a:p>
            <a:pPr marL="342900" indent="-342900">
              <a:buFont typeface="Arial" panose="020B0604020202020204" pitchFamily="34" charset="0"/>
              <a:buChar char="•"/>
            </a:pPr>
            <a:r>
              <a:rPr lang="en-US" sz="4500" dirty="0"/>
              <a:t>Through mini-lessons students are then taught writing skills that they will need  in order to complete a Writing Workshop piece.</a:t>
            </a:r>
          </a:p>
          <a:p>
            <a:pPr marL="342900" indent="-342900">
              <a:buFont typeface="Arial" panose="020B0604020202020204" pitchFamily="34" charset="0"/>
              <a:buChar char="•"/>
            </a:pPr>
            <a:r>
              <a:rPr lang="en-US" sz="4500" dirty="0"/>
              <a:t>Students will then engage in the writing process utilizing their own timing and differentiated resources.  Most, if not all, writing will occur in the classroom.</a:t>
            </a:r>
          </a:p>
          <a:p>
            <a:pPr marL="342900" indent="-342900">
              <a:buFont typeface="Arial" panose="020B0604020202020204" pitchFamily="34" charset="0"/>
              <a:buChar char="•"/>
            </a:pPr>
            <a:r>
              <a:rPr lang="en-US" sz="4500" dirty="0"/>
              <a:t>Mini-conferences between teacher and student and peer conferencing will be held throughout the duration of the Writing Workshop providing students with opportunities to “check-in” in regards to their writing.</a:t>
            </a:r>
          </a:p>
          <a:p>
            <a:pPr marL="342900" indent="-342900">
              <a:buFont typeface="Arial" panose="020B0604020202020204" pitchFamily="34" charset="0"/>
              <a:buChar char="•"/>
            </a:pPr>
            <a:r>
              <a:rPr lang="en-US" sz="4500" dirty="0"/>
              <a:t>I will grade each piece using a task specific rubric.  The rubric will utilize criteria that was taught through the mini-lesson.</a:t>
            </a:r>
          </a:p>
          <a:p>
            <a:pPr marL="342900" indent="-342900">
              <a:buFont typeface="Arial" panose="020B0604020202020204" pitchFamily="34" charset="0"/>
              <a:buChar char="•"/>
            </a:pPr>
            <a:r>
              <a:rPr lang="en-US" sz="4500" b="1" dirty="0"/>
              <a:t>If I return a paper and a grade is less than a 90% the student </a:t>
            </a:r>
            <a:r>
              <a:rPr lang="en-US" sz="4500" b="1" dirty="0" smtClean="0"/>
              <a:t>are encouraged to revise</a:t>
            </a:r>
            <a:r>
              <a:rPr lang="en-US" sz="4500" b="1" dirty="0"/>
              <a:t>, correct and improve their work. </a:t>
            </a:r>
            <a:endParaRPr lang="en-US" sz="4500" dirty="0"/>
          </a:p>
          <a:p>
            <a:endParaRPr lang="en-US" dirty="0"/>
          </a:p>
        </p:txBody>
      </p:sp>
    </p:spTree>
    <p:extLst>
      <p:ext uri="{BB962C8B-B14F-4D97-AF65-F5344CB8AC3E}">
        <p14:creationId xmlns:p14="http://schemas.microsoft.com/office/powerpoint/2010/main" val="1634200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a:t>
            </a:r>
            <a:r>
              <a:rPr lang="en-US" baseline="30000" dirty="0" smtClean="0"/>
              <a:t>th</a:t>
            </a:r>
            <a:r>
              <a:rPr lang="en-US" dirty="0" smtClean="0"/>
              <a:t> Grade Social Studies</a:t>
            </a:r>
            <a:br>
              <a:rPr lang="en-US" dirty="0" smtClean="0"/>
            </a:br>
            <a:r>
              <a:rPr lang="en-US" dirty="0" smtClean="0"/>
              <a:t>Curriculum and Skills</a:t>
            </a:r>
            <a:endParaRPr lang="en-US" dirty="0"/>
          </a:p>
        </p:txBody>
      </p:sp>
      <p:sp>
        <p:nvSpPr>
          <p:cNvPr id="3" name="Content Placeholder 2"/>
          <p:cNvSpPr>
            <a:spLocks noGrp="1"/>
          </p:cNvSpPr>
          <p:nvPr>
            <p:ph idx="1"/>
          </p:nvPr>
        </p:nvSpPr>
        <p:spPr/>
        <p:txBody>
          <a:bodyPr>
            <a:normAutofit fontScale="92500" lnSpcReduction="20000"/>
          </a:bodyPr>
          <a:lstStyle/>
          <a:p>
            <a:pPr algn="ctr"/>
            <a:r>
              <a:rPr lang="en-US" dirty="0" smtClean="0"/>
              <a:t>American </a:t>
            </a:r>
            <a:r>
              <a:rPr lang="en-US" dirty="0"/>
              <a:t>History from early exploration through the Civil War</a:t>
            </a:r>
            <a:r>
              <a:rPr lang="en-US" dirty="0" smtClean="0"/>
              <a:t>.</a:t>
            </a:r>
          </a:p>
          <a:p>
            <a:pPr algn="ctr"/>
            <a:r>
              <a:rPr lang="en-US" dirty="0" smtClean="0"/>
              <a:t> </a:t>
            </a:r>
            <a:r>
              <a:rPr lang="en-US" dirty="0"/>
              <a:t>Students will master critical </a:t>
            </a:r>
            <a:r>
              <a:rPr lang="en-US" dirty="0" smtClean="0"/>
              <a:t>thinking skills </a:t>
            </a:r>
            <a:r>
              <a:rPr lang="en-US" dirty="0"/>
              <a:t>for interpreting maps, political cartoons and primary documents</a:t>
            </a:r>
            <a:r>
              <a:rPr lang="en-US" dirty="0" smtClean="0"/>
              <a:t>.</a:t>
            </a:r>
          </a:p>
          <a:p>
            <a:pPr algn="ctr"/>
            <a:r>
              <a:rPr lang="en-US" dirty="0"/>
              <a:t>Prepare and participate in a range of discussions and collaborations to build upon others’ ideas and expressing their own clearly and persuasively. </a:t>
            </a:r>
            <a:endParaRPr lang="en-US" dirty="0" smtClean="0"/>
          </a:p>
          <a:p>
            <a:pPr algn="ctr"/>
            <a:r>
              <a:rPr lang="en-US" dirty="0" smtClean="0"/>
              <a:t> Increase their ability to </a:t>
            </a:r>
            <a:r>
              <a:rPr lang="en-US" dirty="0"/>
              <a:t>analyze information from a variety of sources. </a:t>
            </a:r>
          </a:p>
        </p:txBody>
      </p:sp>
    </p:spTree>
    <p:extLst>
      <p:ext uri="{BB962C8B-B14F-4D97-AF65-F5344CB8AC3E}">
        <p14:creationId xmlns:p14="http://schemas.microsoft.com/office/powerpoint/2010/main" val="188896417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7733</TotalTime>
  <Words>1184</Words>
  <Application>Microsoft Office PowerPoint</Application>
  <PresentationFormat>On-screen Show (4:3)</PresentationFormat>
  <Paragraphs>93</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Brush Script MT</vt:lpstr>
      <vt:lpstr>Constantia</vt:lpstr>
      <vt:lpstr>Franklin Gothic Book</vt:lpstr>
      <vt:lpstr>Rage Italic</vt:lpstr>
      <vt:lpstr>Pushpin</vt:lpstr>
      <vt:lpstr>Welcome to 7th Grade Social Studies and English</vt:lpstr>
      <vt:lpstr>Partners in Education</vt:lpstr>
      <vt:lpstr>Routines, Procedures &amp; Policies</vt:lpstr>
      <vt:lpstr>PowerPoint Presentation</vt:lpstr>
      <vt:lpstr>7th Grade English</vt:lpstr>
      <vt:lpstr>7th Grade English  Grading Policy</vt:lpstr>
      <vt:lpstr>Literary Works</vt:lpstr>
      <vt:lpstr>Writing Workshop</vt:lpstr>
      <vt:lpstr>7th Grade Social Studies Curriculum and Skills</vt:lpstr>
      <vt:lpstr>7th Grade Social Studies Grading</vt:lpstr>
      <vt:lpstr>7th Grade Social Studies Grading</vt:lpstr>
      <vt:lpstr>Technology: Communication and Instruction  </vt:lpstr>
      <vt:lpstr>7th Grade Remind App Codes:</vt:lpstr>
      <vt:lpstr>Technology: Apps for Content and Assessment </vt:lpstr>
      <vt:lpstr>Reading and Writing Expectations Across the Curriculum </vt:lpstr>
      <vt:lpstr>Reading and Writing Across the Curriculum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7th Grade Social Studies and English</dc:title>
  <dc:creator>FLAHERTY, MARY</dc:creator>
  <cp:lastModifiedBy>FLAHERTY, MARY</cp:lastModifiedBy>
  <cp:revision>28</cp:revision>
  <dcterms:created xsi:type="dcterms:W3CDTF">2017-09-20T17:05:35Z</dcterms:created>
  <dcterms:modified xsi:type="dcterms:W3CDTF">2020-09-24T20:35:49Z</dcterms:modified>
</cp:coreProperties>
</file>